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2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2E63-7006-A246-A4CE-FAAA4EA2BF3C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617E-885A-D040-A36E-E5C1B907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2E63-7006-A246-A4CE-FAAA4EA2BF3C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617E-885A-D040-A36E-E5C1B907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2E63-7006-A246-A4CE-FAAA4EA2BF3C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617E-885A-D040-A36E-E5C1B907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2E63-7006-A246-A4CE-FAAA4EA2BF3C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617E-885A-D040-A36E-E5C1B907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2E63-7006-A246-A4CE-FAAA4EA2BF3C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617E-885A-D040-A36E-E5C1B907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2E63-7006-A246-A4CE-FAAA4EA2BF3C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617E-885A-D040-A36E-E5C1B907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2E63-7006-A246-A4CE-FAAA4EA2BF3C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617E-885A-D040-A36E-E5C1B907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2E63-7006-A246-A4CE-FAAA4EA2BF3C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617E-885A-D040-A36E-E5C1B907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2E63-7006-A246-A4CE-FAAA4EA2BF3C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617E-885A-D040-A36E-E5C1B907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2E63-7006-A246-A4CE-FAAA4EA2BF3C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617E-885A-D040-A36E-E5C1B907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2E63-7006-A246-A4CE-FAAA4EA2BF3C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617E-885A-D040-A36E-E5C1B907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82E63-7006-A246-A4CE-FAAA4EA2BF3C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9617E-885A-D040-A36E-E5C1B907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tatic.springsource.org/spring/docs/3.0.x/spring-framework-reference/html/beans.html%23context-creat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tatic.springsource.org/spring/docs/3.0.x/spring-framework-reference/html/mvc.html" TargetMode="Externa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vn.apache.org/repos/asf/tuscany/sandbox/rfeng/sca-java-2.x/implementation-spring/helloworld-spring-webapp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Tuscany/Spring web application integration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Raymond Feng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128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Spring has a convenient way for a web application to initialize the </a:t>
            </a:r>
            <a:r>
              <a:rPr lang="en-US" sz="2400" dirty="0" err="1" smtClean="0"/>
              <a:t>ApplicationContext</a:t>
            </a:r>
            <a:r>
              <a:rPr lang="en-US" sz="2400" dirty="0" smtClean="0"/>
              <a:t> when the web application starts. </a:t>
            </a:r>
          </a:p>
          <a:p>
            <a:pPr lvl="1"/>
            <a:r>
              <a:rPr lang="en-US" sz="2400" dirty="0" smtClean="0">
                <a:hlinkClick r:id="rId2"/>
              </a:rPr>
              <a:t>http://static.springsource.org/spring/docs/3.0.x/spring-framework-reference/html/beans.html#context-create</a:t>
            </a:r>
            <a:endParaRPr lang="en-US" sz="2400" dirty="0" smtClean="0"/>
          </a:p>
          <a:p>
            <a:r>
              <a:rPr lang="en-US" sz="2400" dirty="0" smtClean="0"/>
              <a:t>Tuscany creates a Node for a web application when it starts. If the deployable composites contain SCA spring components, Tuscany tries to build an </a:t>
            </a:r>
            <a:r>
              <a:rPr lang="en-US" sz="2400" dirty="0" err="1" smtClean="0"/>
              <a:t>ApplicationContext</a:t>
            </a:r>
            <a:r>
              <a:rPr lang="en-US" sz="2400" dirty="0" smtClean="0"/>
              <a:t> too.</a:t>
            </a:r>
          </a:p>
          <a:p>
            <a:r>
              <a:rPr lang="en-US" sz="2400" dirty="0" smtClean="0"/>
              <a:t>We should allow the two containers to coexist and collaborate within the web application. The </a:t>
            </a:r>
            <a:r>
              <a:rPr lang="en-US" sz="2400" dirty="0" err="1" smtClean="0"/>
              <a:t>ApplicationContext</a:t>
            </a:r>
            <a:r>
              <a:rPr lang="en-US" sz="2400" dirty="0" smtClean="0"/>
              <a:t> created by Tuscany should be able to see the “global” </a:t>
            </a:r>
            <a:r>
              <a:rPr lang="en-US" sz="2400" dirty="0" err="1" smtClean="0"/>
              <a:t>WebApplicationContext</a:t>
            </a:r>
            <a:r>
              <a:rPr lang="en-US" sz="2400" dirty="0" smtClean="0"/>
              <a:t>. This way, we don’t have to load the Spring context twice and duplicate the definitions.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79322" y="1695363"/>
            <a:ext cx="7223349" cy="4638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Runtime architecture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79212" y="4014439"/>
            <a:ext cx="2868928" cy="12927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ServletContext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674043" y="4263925"/>
            <a:ext cx="1905059" cy="59536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Spring</a:t>
            </a:r>
          </a:p>
          <a:p>
            <a:pPr algn="ctr"/>
            <a:r>
              <a:rPr lang="en-US" sz="1200" dirty="0" err="1" smtClean="0"/>
              <a:t>WebApplicationContext</a:t>
            </a:r>
            <a:endParaRPr lang="en-US" sz="12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759756" y="2506191"/>
            <a:ext cx="2041134" cy="8731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Tuscany</a:t>
            </a:r>
          </a:p>
          <a:p>
            <a:pPr algn="ctr"/>
            <a:r>
              <a:rPr lang="en-US" sz="1400" dirty="0" err="1" smtClean="0"/>
              <a:t>TuscanyContextListener/TuscanyServletFilter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759756" y="4263924"/>
            <a:ext cx="2041134" cy="7938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Spring</a:t>
            </a:r>
          </a:p>
          <a:p>
            <a:pPr algn="ctr"/>
            <a:r>
              <a:rPr lang="en-US" sz="1400" dirty="0" err="1" smtClean="0"/>
              <a:t>ContextLoaderListener</a:t>
            </a:r>
            <a:endParaRPr lang="en-US" sz="1400" dirty="0"/>
          </a:p>
        </p:txBody>
      </p:sp>
      <p:cxnSp>
        <p:nvCxnSpPr>
          <p:cNvPr id="10" name="Elbow Connector 9"/>
          <p:cNvCxnSpPr>
            <a:stCxn id="7" idx="3"/>
            <a:endCxn id="5" idx="1"/>
          </p:cNvCxnSpPr>
          <p:nvPr/>
        </p:nvCxnSpPr>
        <p:spPr>
          <a:xfrm flipV="1">
            <a:off x="2800890" y="4561606"/>
            <a:ext cx="873153" cy="99226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stCxn id="6" idx="3"/>
            <a:endCxn id="5" idx="0"/>
          </p:cNvCxnSpPr>
          <p:nvPr/>
        </p:nvCxnSpPr>
        <p:spPr>
          <a:xfrm>
            <a:off x="2800890" y="2942789"/>
            <a:ext cx="1825683" cy="1321136"/>
          </a:xfrm>
          <a:prstGeom prst="bentConnector2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910063" y="2069593"/>
            <a:ext cx="1973097" cy="8731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Component</a:t>
            </a:r>
          </a:p>
          <a:p>
            <a:pPr algn="ctr"/>
            <a:r>
              <a:rPr lang="en-US" sz="1200" dirty="0" smtClean="0"/>
              <a:t>(</a:t>
            </a:r>
            <a:r>
              <a:rPr lang="en-US" sz="1200" dirty="0" err="1" smtClean="0"/>
              <a:t>implementation.spring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25" name="Rounded Rectangle 24"/>
          <p:cNvSpPr/>
          <p:nvPr/>
        </p:nvSpPr>
        <p:spPr>
          <a:xfrm>
            <a:off x="6372875" y="3240470"/>
            <a:ext cx="1553531" cy="59536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Spring</a:t>
            </a:r>
          </a:p>
          <a:p>
            <a:pPr algn="ctr"/>
            <a:r>
              <a:rPr lang="en-US" sz="1200" dirty="0" err="1" smtClean="0"/>
              <a:t>ApplicationContext</a:t>
            </a:r>
            <a:endParaRPr lang="en-US" sz="1200" dirty="0" smtClean="0"/>
          </a:p>
        </p:txBody>
      </p:sp>
      <p:cxnSp>
        <p:nvCxnSpPr>
          <p:cNvPr id="27" name="Elbow Connector 26"/>
          <p:cNvCxnSpPr>
            <a:stCxn id="24" idx="2"/>
            <a:endCxn id="25" idx="0"/>
          </p:cNvCxnSpPr>
          <p:nvPr/>
        </p:nvCxnSpPr>
        <p:spPr>
          <a:xfrm rot="16200000" flipH="1">
            <a:off x="6374286" y="2465114"/>
            <a:ext cx="297681" cy="1253029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1"/>
            <a:endCxn id="5" idx="3"/>
          </p:cNvCxnSpPr>
          <p:nvPr/>
        </p:nvCxnSpPr>
        <p:spPr>
          <a:xfrm rot="10800000" flipV="1">
            <a:off x="5579103" y="3538150"/>
            <a:ext cx="793773" cy="10234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stCxn id="6" idx="0"/>
            <a:endCxn id="24" idx="1"/>
          </p:cNvCxnSpPr>
          <p:nvPr/>
        </p:nvCxnSpPr>
        <p:spPr>
          <a:xfrm rot="5400000" flipH="1" flipV="1">
            <a:off x="3345193" y="941321"/>
            <a:ext cx="1588" cy="3129740"/>
          </a:xfrm>
          <a:prstGeom prst="bentConnector4">
            <a:avLst>
              <a:gd name="adj1" fmla="val 21310516"/>
              <a:gd name="adj2" fmla="val 6630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ultidocument 35"/>
          <p:cNvSpPr/>
          <p:nvPr/>
        </p:nvSpPr>
        <p:spPr>
          <a:xfrm>
            <a:off x="6883160" y="4859287"/>
            <a:ext cx="1043246" cy="1196392"/>
          </a:xfrm>
          <a:prstGeom prst="flowChartMultidocumen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XML</a:t>
            </a:r>
            <a:endParaRPr lang="en-US" sz="1400" dirty="0"/>
          </a:p>
        </p:txBody>
      </p:sp>
      <p:cxnSp>
        <p:nvCxnSpPr>
          <p:cNvPr id="38" name="Shape 37"/>
          <p:cNvCxnSpPr>
            <a:stCxn id="5" idx="2"/>
            <a:endCxn id="36" idx="1"/>
          </p:cNvCxnSpPr>
          <p:nvPr/>
        </p:nvCxnSpPr>
        <p:spPr>
          <a:xfrm rot="16200000" flipH="1">
            <a:off x="5455768" y="4030091"/>
            <a:ext cx="598196" cy="2256587"/>
          </a:xfrm>
          <a:prstGeom prst="bentConnector2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25" idx="2"/>
            <a:endCxn id="36" idx="0"/>
          </p:cNvCxnSpPr>
          <p:nvPr/>
        </p:nvCxnSpPr>
        <p:spPr>
          <a:xfrm rot="16200000" flipH="1">
            <a:off x="6801370" y="4184102"/>
            <a:ext cx="1023455" cy="326913"/>
          </a:xfrm>
          <a:prstGeom prst="bentConnector3">
            <a:avLst>
              <a:gd name="adj1" fmla="val 50000"/>
            </a:avLst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3862" y="1417638"/>
            <a:ext cx="7507478" cy="49952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ounded Rectangle 55"/>
          <p:cNvSpPr/>
          <p:nvPr/>
        </p:nvSpPr>
        <p:spPr>
          <a:xfrm>
            <a:off x="3458583" y="1497019"/>
            <a:ext cx="4728628" cy="15251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sample web application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92076" y="3991759"/>
            <a:ext cx="2517400" cy="14458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ServletContext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458583" y="4144851"/>
            <a:ext cx="1905059" cy="79381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Spring</a:t>
            </a:r>
          </a:p>
          <a:p>
            <a:pPr algn="ctr"/>
            <a:r>
              <a:rPr lang="en-US" sz="1200" dirty="0" err="1" smtClean="0"/>
              <a:t>WebApplicationContext</a:t>
            </a:r>
            <a:endParaRPr lang="en-US" sz="1200" dirty="0" smtClean="0"/>
          </a:p>
          <a:p>
            <a:pPr algn="ctr"/>
            <a:r>
              <a:rPr lang="en-US" sz="1200" dirty="0" smtClean="0"/>
              <a:t>(</a:t>
            </a:r>
            <a:r>
              <a:rPr lang="en-US" sz="1200" i="1" dirty="0" err="1" smtClean="0"/>
              <a:t>HelloworldBean</a:t>
            </a:r>
            <a:r>
              <a:rPr lang="en-US" sz="1200" i="1" dirty="0" smtClean="0"/>
              <a:t>)</a:t>
            </a:r>
            <a:endParaRPr lang="en-US" sz="12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544296" y="2857731"/>
            <a:ext cx="1768990" cy="8731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Tuscany</a:t>
            </a:r>
          </a:p>
          <a:p>
            <a:pPr algn="ctr"/>
            <a:r>
              <a:rPr lang="en-US" sz="1200" dirty="0" err="1" smtClean="0"/>
              <a:t>TuscanyContextListener/TuscanyServletFilter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544296" y="4343304"/>
            <a:ext cx="1768990" cy="7938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Spring</a:t>
            </a:r>
          </a:p>
          <a:p>
            <a:pPr algn="ctr"/>
            <a:r>
              <a:rPr lang="en-US" sz="1200" dirty="0" err="1" smtClean="0"/>
              <a:t>ContextLoaderListener</a:t>
            </a:r>
            <a:endParaRPr lang="en-US" sz="1200" dirty="0"/>
          </a:p>
        </p:txBody>
      </p:sp>
      <p:cxnSp>
        <p:nvCxnSpPr>
          <p:cNvPr id="9" name="Elbow Connector 8"/>
          <p:cNvCxnSpPr>
            <a:stCxn id="8" idx="3"/>
            <a:endCxn id="6" idx="1"/>
          </p:cNvCxnSpPr>
          <p:nvPr/>
        </p:nvCxnSpPr>
        <p:spPr>
          <a:xfrm flipV="1">
            <a:off x="2313286" y="4541759"/>
            <a:ext cx="1145297" cy="198453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hape 9"/>
          <p:cNvCxnSpPr>
            <a:stCxn id="7" idx="3"/>
            <a:endCxn id="6" idx="0"/>
          </p:cNvCxnSpPr>
          <p:nvPr/>
        </p:nvCxnSpPr>
        <p:spPr>
          <a:xfrm>
            <a:off x="2313286" y="3294329"/>
            <a:ext cx="2097827" cy="850522"/>
          </a:xfrm>
          <a:prstGeom prst="bentConnector2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662673" y="1933513"/>
            <a:ext cx="2046803" cy="8731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i="1" dirty="0" err="1" smtClean="0"/>
              <a:t>HelloworldClientComponent</a:t>
            </a:r>
            <a:endParaRPr lang="en-US" sz="1100" dirty="0" smtClean="0"/>
          </a:p>
          <a:p>
            <a:pPr algn="ctr"/>
            <a:r>
              <a:rPr lang="en-US" sz="1100" dirty="0" smtClean="0"/>
              <a:t>(</a:t>
            </a:r>
            <a:r>
              <a:rPr lang="en-US" sz="1100" dirty="0" err="1" smtClean="0"/>
              <a:t>implementation.spring</a:t>
            </a:r>
            <a:r>
              <a:rPr lang="en-US" sz="1100" dirty="0" smtClean="0"/>
              <a:t>)</a:t>
            </a:r>
            <a:endParaRPr lang="en-US" sz="1100" dirty="0"/>
          </a:p>
        </p:txBody>
      </p:sp>
      <p:sp>
        <p:nvSpPr>
          <p:cNvPr id="12" name="Rounded Rectangle 11"/>
          <p:cNvSpPr/>
          <p:nvPr/>
        </p:nvSpPr>
        <p:spPr>
          <a:xfrm>
            <a:off x="6157415" y="3319850"/>
            <a:ext cx="1705931" cy="102345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Spring</a:t>
            </a:r>
          </a:p>
          <a:p>
            <a:pPr algn="ctr"/>
            <a:r>
              <a:rPr lang="en-US" sz="1200" dirty="0" err="1" smtClean="0"/>
              <a:t>ApplicationContext</a:t>
            </a:r>
            <a:endParaRPr lang="en-US" sz="1200" dirty="0" smtClean="0"/>
          </a:p>
          <a:p>
            <a:pPr algn="ctr"/>
            <a:r>
              <a:rPr lang="en-US" sz="1200" dirty="0" smtClean="0"/>
              <a:t>(</a:t>
            </a:r>
            <a:r>
              <a:rPr lang="en-US" sz="1200" i="1" dirty="0" err="1" smtClean="0"/>
              <a:t>HelloworldClientBean</a:t>
            </a:r>
            <a:r>
              <a:rPr lang="en-US" sz="1200" i="1" dirty="0" smtClean="0"/>
              <a:t>)</a:t>
            </a:r>
            <a:endParaRPr lang="en-US" sz="1200" dirty="0" smtClean="0"/>
          </a:p>
        </p:txBody>
      </p:sp>
      <p:cxnSp>
        <p:nvCxnSpPr>
          <p:cNvPr id="13" name="Elbow Connector 12"/>
          <p:cNvCxnSpPr>
            <a:stCxn id="11" idx="2"/>
            <a:endCxn id="12" idx="0"/>
          </p:cNvCxnSpPr>
          <p:nvPr/>
        </p:nvCxnSpPr>
        <p:spPr>
          <a:xfrm rot="16200000" flipH="1">
            <a:off x="5591658" y="1901126"/>
            <a:ext cx="513141" cy="2324306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1"/>
            <a:endCxn id="6" idx="3"/>
          </p:cNvCxnSpPr>
          <p:nvPr/>
        </p:nvCxnSpPr>
        <p:spPr>
          <a:xfrm rot="10800000" flipV="1">
            <a:off x="5363643" y="3831577"/>
            <a:ext cx="793773" cy="710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7" idx="0"/>
            <a:endCxn id="11" idx="1"/>
          </p:cNvCxnSpPr>
          <p:nvPr/>
        </p:nvCxnSpPr>
        <p:spPr>
          <a:xfrm rot="5400000" flipH="1" flipV="1">
            <a:off x="2301922" y="1496980"/>
            <a:ext cx="487620" cy="223388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6" idx="2"/>
            <a:endCxn id="19" idx="1"/>
          </p:cNvCxnSpPr>
          <p:nvPr/>
        </p:nvCxnSpPr>
        <p:spPr>
          <a:xfrm rot="16200000" flipH="1">
            <a:off x="4307611" y="5042167"/>
            <a:ext cx="1000777" cy="793773"/>
          </a:xfrm>
          <a:prstGeom prst="bentConnector2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2" idx="2"/>
          </p:cNvCxnSpPr>
          <p:nvPr/>
        </p:nvCxnSpPr>
        <p:spPr>
          <a:xfrm rot="16200000" flipH="1">
            <a:off x="6838056" y="4515629"/>
            <a:ext cx="595362" cy="250712"/>
          </a:xfrm>
          <a:prstGeom prst="bentConnector3">
            <a:avLst>
              <a:gd name="adj1" fmla="val 50000"/>
            </a:avLst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Folded Corner 18"/>
          <p:cNvSpPr/>
          <p:nvPr/>
        </p:nvSpPr>
        <p:spPr>
          <a:xfrm>
            <a:off x="5204886" y="5647432"/>
            <a:ext cx="1253030" cy="584022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helloworld-context.xml</a:t>
            </a:r>
            <a:endParaRPr lang="en-US" sz="1200" dirty="0"/>
          </a:p>
        </p:txBody>
      </p:sp>
      <p:sp>
        <p:nvSpPr>
          <p:cNvPr id="34" name="Folded Corner 33"/>
          <p:cNvSpPr/>
          <p:nvPr/>
        </p:nvSpPr>
        <p:spPr>
          <a:xfrm>
            <a:off x="6308669" y="4938666"/>
            <a:ext cx="1705930" cy="584022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helloworld</a:t>
            </a:r>
            <a:r>
              <a:rPr lang="en-US" sz="1200" dirty="0" smtClean="0"/>
              <a:t>-client-</a:t>
            </a:r>
            <a:r>
              <a:rPr lang="en-US" sz="1200" dirty="0" err="1" smtClean="0"/>
              <a:t>context.xml</a:t>
            </a:r>
            <a:endParaRPr lang="en-US" sz="1200" dirty="0"/>
          </a:p>
        </p:txBody>
      </p:sp>
      <p:sp>
        <p:nvSpPr>
          <p:cNvPr id="45" name="Rounded Rectangle 44"/>
          <p:cNvSpPr/>
          <p:nvPr/>
        </p:nvSpPr>
        <p:spPr>
          <a:xfrm>
            <a:off x="6261942" y="1934308"/>
            <a:ext cx="1752657" cy="8731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i="1" dirty="0" err="1" smtClean="0"/>
              <a:t>DateServiceComponent</a:t>
            </a:r>
            <a:endParaRPr lang="en-US" sz="1100" dirty="0" smtClean="0"/>
          </a:p>
          <a:p>
            <a:pPr algn="ctr"/>
            <a:r>
              <a:rPr lang="en-US" sz="1100" dirty="0" smtClean="0"/>
              <a:t>(</a:t>
            </a:r>
            <a:r>
              <a:rPr lang="en-US" sz="1100" dirty="0" err="1" smtClean="0"/>
              <a:t>implementation.java</a:t>
            </a:r>
            <a:r>
              <a:rPr lang="en-US" sz="1100" dirty="0" smtClean="0"/>
              <a:t>)</a:t>
            </a:r>
            <a:endParaRPr lang="en-US" sz="1100" dirty="0"/>
          </a:p>
        </p:txBody>
      </p:sp>
      <p:sp>
        <p:nvSpPr>
          <p:cNvPr id="48" name="Chevron 47"/>
          <p:cNvSpPr/>
          <p:nvPr/>
        </p:nvSpPr>
        <p:spPr>
          <a:xfrm>
            <a:off x="5570565" y="2107701"/>
            <a:ext cx="277822" cy="193576"/>
          </a:xfrm>
          <a:prstGeom prst="chevr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Chevron 48"/>
          <p:cNvSpPr/>
          <p:nvPr/>
        </p:nvSpPr>
        <p:spPr>
          <a:xfrm>
            <a:off x="5584054" y="2424929"/>
            <a:ext cx="277822" cy="193576"/>
          </a:xfrm>
          <a:prstGeom prst="chevr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Chevron 49"/>
          <p:cNvSpPr/>
          <p:nvPr/>
        </p:nvSpPr>
        <p:spPr>
          <a:xfrm>
            <a:off x="6123031" y="2274118"/>
            <a:ext cx="277822" cy="193576"/>
          </a:xfrm>
          <a:prstGeom prst="chevro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2" name="Elbow Connector 51"/>
          <p:cNvCxnSpPr>
            <a:stCxn id="48" idx="3"/>
            <a:endCxn id="50" idx="1"/>
          </p:cNvCxnSpPr>
          <p:nvPr/>
        </p:nvCxnSpPr>
        <p:spPr>
          <a:xfrm>
            <a:off x="5848387" y="2204489"/>
            <a:ext cx="371432" cy="166417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9" idx="3"/>
            <a:endCxn id="6" idx="3"/>
          </p:cNvCxnSpPr>
          <p:nvPr/>
        </p:nvCxnSpPr>
        <p:spPr>
          <a:xfrm flipH="1">
            <a:off x="5363642" y="2521717"/>
            <a:ext cx="498234" cy="2020042"/>
          </a:xfrm>
          <a:prstGeom prst="bentConnector3">
            <a:avLst>
              <a:gd name="adj1" fmla="val -4588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204886" y="1497019"/>
            <a:ext cx="14225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SCA composite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MVC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http://static.springsource.org/spring/docs/3.0.x/spring-framework-reference/html/</a:t>
            </a:r>
            <a:r>
              <a:rPr lang="en-US" sz="2800" dirty="0" smtClean="0">
                <a:hlinkClick r:id="rId2"/>
              </a:rPr>
              <a:t>mvc.html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1797" y="3167867"/>
            <a:ext cx="4166614" cy="295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748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677624" y="1535309"/>
            <a:ext cx="5724775" cy="1582707"/>
          </a:xfrm>
          <a:prstGeom prst="roundRect">
            <a:avLst/>
          </a:prstGeom>
          <a:ln>
            <a:prstDash val="sys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677624" y="3677176"/>
            <a:ext cx="5724775" cy="2596776"/>
          </a:xfrm>
          <a:prstGeom prst="roundRect">
            <a:avLst/>
          </a:prstGeom>
          <a:ln>
            <a:prstDash val="sys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Servlet-scoped Tuscany Node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22136" y="4259998"/>
            <a:ext cx="1791362" cy="5456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TuyscanyDispatcherServlet</a:t>
            </a:r>
            <a:endParaRPr lang="en-US" sz="1100" dirty="0"/>
          </a:p>
        </p:txBody>
      </p:sp>
      <p:sp>
        <p:nvSpPr>
          <p:cNvPr id="5" name="Rectangle 4"/>
          <p:cNvSpPr/>
          <p:nvPr/>
        </p:nvSpPr>
        <p:spPr>
          <a:xfrm>
            <a:off x="2322136" y="5256664"/>
            <a:ext cx="1791362" cy="8245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DispatcherServlet</a:t>
            </a:r>
            <a:endParaRPr lang="en-US" sz="1100" dirty="0" smtClean="0"/>
          </a:p>
          <a:p>
            <a:pPr algn="ctr"/>
            <a:r>
              <a:rPr lang="en-US" sz="1100" dirty="0" smtClean="0"/>
              <a:t>(Spring MVC)</a:t>
            </a:r>
            <a:endParaRPr lang="en-US" sz="1100" dirty="0"/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>
            <a:off x="3217817" y="4805688"/>
            <a:ext cx="0" cy="4509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17817" y="4943150"/>
            <a:ext cx="5956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extends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4540013" y="4118627"/>
            <a:ext cx="947810" cy="8245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Tuscany</a:t>
            </a:r>
          </a:p>
          <a:p>
            <a:pPr algn="ctr"/>
            <a:r>
              <a:rPr lang="en-US" sz="1100" dirty="0" smtClean="0"/>
              <a:t>Node</a:t>
            </a:r>
            <a:endParaRPr lang="en-US" sz="1100" dirty="0"/>
          </a:p>
        </p:txBody>
      </p:sp>
      <p:sp>
        <p:nvSpPr>
          <p:cNvPr id="11" name="Rectangle 10"/>
          <p:cNvSpPr/>
          <p:nvPr/>
        </p:nvSpPr>
        <p:spPr>
          <a:xfrm>
            <a:off x="4540013" y="5256664"/>
            <a:ext cx="1138122" cy="8245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Spring MVC</a:t>
            </a:r>
          </a:p>
          <a:p>
            <a:pPr algn="ctr"/>
            <a:r>
              <a:rPr lang="en-US" sz="1100" dirty="0" smtClean="0"/>
              <a:t>Application Context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113498" y="1844848"/>
            <a:ext cx="853030" cy="8245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Tuscany</a:t>
            </a:r>
          </a:p>
          <a:p>
            <a:pPr algn="ctr"/>
            <a:r>
              <a:rPr lang="en-US" sz="1100" dirty="0" smtClean="0"/>
              <a:t>Node</a:t>
            </a:r>
            <a:endParaRPr lang="en-US" sz="1100" dirty="0"/>
          </a:p>
        </p:txBody>
      </p:sp>
      <p:sp>
        <p:nvSpPr>
          <p:cNvPr id="13" name="Rectangle 12"/>
          <p:cNvSpPr/>
          <p:nvPr/>
        </p:nvSpPr>
        <p:spPr>
          <a:xfrm>
            <a:off x="5487823" y="1844848"/>
            <a:ext cx="853030" cy="9509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Spring Web</a:t>
            </a:r>
          </a:p>
          <a:p>
            <a:pPr algn="ctr"/>
            <a:r>
              <a:rPr lang="en-US" sz="1100" dirty="0" smtClean="0"/>
              <a:t>Application Context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43762" y="1844848"/>
            <a:ext cx="1791362" cy="8245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TuyscanyContextListener</a:t>
            </a:r>
            <a:r>
              <a:rPr lang="en-US" sz="1100" dirty="0" smtClean="0"/>
              <a:t>/</a:t>
            </a:r>
            <a:r>
              <a:rPr lang="en-US" sz="1100" dirty="0" err="1" smtClean="0"/>
              <a:t>TuscanyServletFilter</a:t>
            </a:r>
            <a:endParaRPr lang="en-US" sz="1100" dirty="0" smtClean="0"/>
          </a:p>
          <a:p>
            <a:pPr algn="ctr"/>
            <a:r>
              <a:rPr lang="en-US" sz="1100" dirty="0" smtClean="0"/>
              <a:t>(Middleware-tier)</a:t>
            </a:r>
            <a:endParaRPr lang="en-US" sz="1100" dirty="0"/>
          </a:p>
        </p:txBody>
      </p:sp>
      <p:cxnSp>
        <p:nvCxnSpPr>
          <p:cNvPr id="17" name="Elbow Connector 16"/>
          <p:cNvCxnSpPr>
            <a:stCxn id="9" idx="0"/>
            <a:endCxn id="12" idx="2"/>
          </p:cNvCxnSpPr>
          <p:nvPr/>
        </p:nvCxnSpPr>
        <p:spPr>
          <a:xfrm rot="16200000" flipV="1">
            <a:off x="4052338" y="3157046"/>
            <a:ext cx="1449256" cy="47390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1" idx="3"/>
            <a:endCxn id="13" idx="3"/>
          </p:cNvCxnSpPr>
          <p:nvPr/>
        </p:nvCxnSpPr>
        <p:spPr>
          <a:xfrm flipV="1">
            <a:off x="5678135" y="2320324"/>
            <a:ext cx="662718" cy="3348602"/>
          </a:xfrm>
          <a:prstGeom prst="bentConnector3">
            <a:avLst>
              <a:gd name="adj1" fmla="val 13449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89356" y="3208202"/>
            <a:ext cx="5670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parent</a:t>
            </a:r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1943762" y="3749295"/>
            <a:ext cx="1981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Spring MVC Servlet</a:t>
            </a:r>
          </a:p>
        </p:txBody>
      </p:sp>
      <p:cxnSp>
        <p:nvCxnSpPr>
          <p:cNvPr id="25" name="Elbow Connector 24"/>
          <p:cNvCxnSpPr>
            <a:stCxn id="9" idx="2"/>
            <a:endCxn id="11" idx="0"/>
          </p:cNvCxnSpPr>
          <p:nvPr/>
        </p:nvCxnSpPr>
        <p:spPr>
          <a:xfrm rot="16200000" flipH="1">
            <a:off x="4904739" y="5052329"/>
            <a:ext cx="313514" cy="9515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2" idx="3"/>
            <a:endCxn id="13" idx="1"/>
          </p:cNvCxnSpPr>
          <p:nvPr/>
        </p:nvCxnSpPr>
        <p:spPr>
          <a:xfrm>
            <a:off x="4966528" y="2257110"/>
            <a:ext cx="521295" cy="6321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5" idx="3"/>
            <a:endCxn id="12" idx="1"/>
          </p:cNvCxnSpPr>
          <p:nvPr/>
        </p:nvCxnSpPr>
        <p:spPr>
          <a:xfrm>
            <a:off x="3735124" y="2257110"/>
            <a:ext cx="3783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4" idx="3"/>
            <a:endCxn id="9" idx="1"/>
          </p:cNvCxnSpPr>
          <p:nvPr/>
        </p:nvCxnSpPr>
        <p:spPr>
          <a:xfrm flipV="1">
            <a:off x="4113498" y="4530889"/>
            <a:ext cx="426515" cy="19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" idx="3"/>
            <a:endCxn id="11" idx="1"/>
          </p:cNvCxnSpPr>
          <p:nvPr/>
        </p:nvCxnSpPr>
        <p:spPr>
          <a:xfrm>
            <a:off x="4113498" y="5668926"/>
            <a:ext cx="4265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705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>
                <a:hlinkClick r:id="rId2"/>
              </a:rPr>
              <a:t>https://svn.apache.org/repos/asf/tuscany/sandbox/rfeng/sca-java-2.x/implementation-spring/helloworld-spring-webapp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1400" dirty="0"/>
              <a:t>&lt;servlet</a:t>
            </a:r>
            <a:r>
              <a:rPr lang="en-US" sz="1400" dirty="0" smtClean="0"/>
              <a:t>&gt;</a:t>
            </a:r>
          </a:p>
          <a:p>
            <a:pPr marL="0" indent="0">
              <a:buNone/>
            </a:pPr>
            <a:r>
              <a:rPr lang="en-US" sz="1400" dirty="0" smtClean="0"/>
              <a:t>&lt;</a:t>
            </a:r>
            <a:r>
              <a:rPr lang="en-US" sz="1400" dirty="0"/>
              <a:t>servlet-name&gt;dispatcher&lt;/servlet-name&gt;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&lt;</a:t>
            </a:r>
            <a:r>
              <a:rPr lang="en-US" sz="1400" dirty="0"/>
              <a:t>servlet-class&gt;</a:t>
            </a:r>
            <a:r>
              <a:rPr lang="en-US" sz="1400" dirty="0">
                <a:solidFill>
                  <a:srgbClr val="FF0000"/>
                </a:solidFill>
              </a:rPr>
              <a:t>org.apache.tuscany.sca.host.webapp.spring.TuscanyDispatcherServlet</a:t>
            </a:r>
            <a:r>
              <a:rPr lang="en-US" sz="1400" dirty="0"/>
              <a:t>&lt;/servlet-class&gt;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&lt;</a:t>
            </a:r>
            <a:r>
              <a:rPr lang="en-US" sz="1400" dirty="0"/>
              <a:t>!-- Spring MVC </a:t>
            </a:r>
            <a:r>
              <a:rPr lang="en-US" sz="1400" dirty="0" err="1"/>
              <a:t>DispatcherServlet</a:t>
            </a:r>
            <a:r>
              <a:rPr lang="en-US" sz="1400" dirty="0"/>
              <a:t> </a:t>
            </a:r>
            <a:r>
              <a:rPr lang="en-US" sz="1400" dirty="0" err="1"/>
              <a:t>config</a:t>
            </a:r>
            <a:r>
              <a:rPr lang="en-US" sz="1400" dirty="0"/>
              <a:t> --&gt;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&lt;</a:t>
            </a:r>
            <a:r>
              <a:rPr lang="en-US" sz="1400" dirty="0" err="1"/>
              <a:t>init-param</a:t>
            </a:r>
            <a:r>
              <a:rPr lang="en-US" sz="1400" dirty="0"/>
              <a:t>&gt;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&lt;</a:t>
            </a:r>
            <a:r>
              <a:rPr lang="en-US" sz="1400" dirty="0" err="1"/>
              <a:t>param</a:t>
            </a:r>
            <a:r>
              <a:rPr lang="en-US" sz="1400" dirty="0"/>
              <a:t>-name&gt;</a:t>
            </a:r>
            <a:r>
              <a:rPr lang="en-US" sz="1400" dirty="0" err="1"/>
              <a:t>contextConfigLocation</a:t>
            </a:r>
            <a:r>
              <a:rPr lang="en-US" sz="1400" dirty="0"/>
              <a:t>&lt;/</a:t>
            </a:r>
            <a:r>
              <a:rPr lang="en-US" sz="1400" dirty="0" err="1"/>
              <a:t>param</a:t>
            </a:r>
            <a:r>
              <a:rPr lang="en-US" sz="1400" dirty="0"/>
              <a:t>-name&gt;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&lt;</a:t>
            </a:r>
            <a:r>
              <a:rPr lang="en-US" sz="1400" dirty="0" err="1"/>
              <a:t>param</a:t>
            </a:r>
            <a:r>
              <a:rPr lang="en-US" sz="1400" dirty="0"/>
              <a:t>-value&gt; /WEB-INF/spring/</a:t>
            </a:r>
            <a:r>
              <a:rPr lang="en-US" sz="1400" dirty="0" err="1"/>
              <a:t>appServlet</a:t>
            </a:r>
            <a:r>
              <a:rPr lang="en-US" sz="1400" dirty="0"/>
              <a:t>/servlet-</a:t>
            </a:r>
            <a:r>
              <a:rPr lang="en-US" sz="1400" dirty="0" err="1"/>
              <a:t>context.xml</a:t>
            </a:r>
            <a:r>
              <a:rPr lang="en-US" sz="1400" dirty="0"/>
              <a:t> &lt;/</a:t>
            </a:r>
            <a:r>
              <a:rPr lang="en-US" sz="1400" dirty="0" err="1"/>
              <a:t>param</a:t>
            </a:r>
            <a:r>
              <a:rPr lang="en-US" sz="1400" dirty="0"/>
              <a:t>-value&gt;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&lt;</a:t>
            </a:r>
            <a:r>
              <a:rPr lang="en-US" sz="1400" dirty="0"/>
              <a:t>/</a:t>
            </a:r>
            <a:r>
              <a:rPr lang="en-US" sz="1400" dirty="0" err="1"/>
              <a:t>init-param</a:t>
            </a:r>
            <a:r>
              <a:rPr lang="en-US" sz="1400" dirty="0"/>
              <a:t>&gt;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&lt;</a:t>
            </a:r>
            <a:r>
              <a:rPr lang="en-US" sz="1400" dirty="0"/>
              <a:t>!-- SCA contribution --&gt;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&lt;</a:t>
            </a:r>
            <a:r>
              <a:rPr lang="en-US" sz="1400" dirty="0" err="1">
                <a:solidFill>
                  <a:srgbClr val="FF0000"/>
                </a:solidFill>
              </a:rPr>
              <a:t>init-param</a:t>
            </a:r>
            <a:r>
              <a:rPr lang="en-US" sz="1400" dirty="0">
                <a:solidFill>
                  <a:srgbClr val="FF0000"/>
                </a:solidFill>
              </a:rPr>
              <a:t>&gt; 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&lt;</a:t>
            </a:r>
            <a:r>
              <a:rPr lang="en-US" sz="1400" dirty="0" err="1">
                <a:solidFill>
                  <a:srgbClr val="FF0000"/>
                </a:solidFill>
              </a:rPr>
              <a:t>param</a:t>
            </a:r>
            <a:r>
              <a:rPr lang="en-US" sz="1400" dirty="0">
                <a:solidFill>
                  <a:srgbClr val="FF0000"/>
                </a:solidFill>
              </a:rPr>
              <a:t>-name&gt;contribution&lt;/</a:t>
            </a:r>
            <a:r>
              <a:rPr lang="en-US" sz="1400" dirty="0" err="1">
                <a:solidFill>
                  <a:srgbClr val="FF0000"/>
                </a:solidFill>
              </a:rPr>
              <a:t>param</a:t>
            </a:r>
            <a:r>
              <a:rPr lang="en-US" sz="1400" dirty="0">
                <a:solidFill>
                  <a:srgbClr val="FF0000"/>
                </a:solidFill>
              </a:rPr>
              <a:t>-name&gt; 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&lt;</a:t>
            </a:r>
            <a:r>
              <a:rPr lang="en-US" sz="1400" dirty="0" err="1">
                <a:solidFill>
                  <a:srgbClr val="FF0000"/>
                </a:solidFill>
              </a:rPr>
              <a:t>param</a:t>
            </a:r>
            <a:r>
              <a:rPr lang="en-US" sz="1400" dirty="0">
                <a:solidFill>
                  <a:srgbClr val="FF0000"/>
                </a:solidFill>
              </a:rPr>
              <a:t>-value&gt; /WEB-INF/</a:t>
            </a:r>
            <a:r>
              <a:rPr lang="en-US" sz="1400" dirty="0" err="1">
                <a:solidFill>
                  <a:srgbClr val="FF0000"/>
                </a:solidFill>
              </a:rPr>
              <a:t>sca</a:t>
            </a:r>
            <a:r>
              <a:rPr lang="en-US" sz="1400" dirty="0">
                <a:solidFill>
                  <a:srgbClr val="FF0000"/>
                </a:solidFill>
              </a:rPr>
              <a:t> &lt;/</a:t>
            </a:r>
            <a:r>
              <a:rPr lang="en-US" sz="1400" dirty="0" err="1">
                <a:solidFill>
                  <a:srgbClr val="FF0000"/>
                </a:solidFill>
              </a:rPr>
              <a:t>param</a:t>
            </a:r>
            <a:r>
              <a:rPr lang="en-US" sz="1400" dirty="0">
                <a:solidFill>
                  <a:srgbClr val="FF0000"/>
                </a:solidFill>
              </a:rPr>
              <a:t>-value&gt; 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&lt;</a:t>
            </a:r>
            <a:r>
              <a:rPr lang="en-US" sz="1400" dirty="0">
                <a:solidFill>
                  <a:srgbClr val="FF0000"/>
                </a:solidFill>
              </a:rPr>
              <a:t>/</a:t>
            </a:r>
            <a:r>
              <a:rPr lang="en-US" sz="1400" dirty="0" err="1">
                <a:solidFill>
                  <a:srgbClr val="FF0000"/>
                </a:solidFill>
              </a:rPr>
              <a:t>init-param</a:t>
            </a:r>
            <a:r>
              <a:rPr lang="en-US" sz="1400" dirty="0">
                <a:solidFill>
                  <a:srgbClr val="FF0000"/>
                </a:solidFill>
              </a:rPr>
              <a:t>&gt; 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 smtClean="0"/>
              <a:t>&lt;</a:t>
            </a:r>
            <a:r>
              <a:rPr lang="en-US" sz="1400" dirty="0"/>
              <a:t>load-on-startup&gt;2&lt;/load-on-startup&gt; &lt;/servlet&gt;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&lt;</a:t>
            </a:r>
            <a:r>
              <a:rPr lang="en-US" sz="1400" dirty="0"/>
              <a:t>servlet-mapping&gt;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&lt;</a:t>
            </a:r>
            <a:r>
              <a:rPr lang="en-US" sz="1400" dirty="0"/>
              <a:t>servlet-name&gt;dispatcher&lt;/servlet-name&gt;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&lt;</a:t>
            </a:r>
            <a:r>
              <a:rPr lang="en-US" sz="1400" dirty="0" err="1"/>
              <a:t>url</a:t>
            </a:r>
            <a:r>
              <a:rPr lang="en-US" sz="1400" dirty="0"/>
              <a:t>-pattern&gt;/</a:t>
            </a:r>
            <a:r>
              <a:rPr lang="en-US" sz="1400" dirty="0" err="1"/>
              <a:t>mvc</a:t>
            </a:r>
            <a:r>
              <a:rPr lang="en-US" sz="1400" dirty="0"/>
              <a:t>/*&lt;/</a:t>
            </a:r>
            <a:r>
              <a:rPr lang="en-US" sz="1400" dirty="0" err="1"/>
              <a:t>url</a:t>
            </a:r>
            <a:r>
              <a:rPr lang="en-US" sz="1400" dirty="0"/>
              <a:t>-pattern&gt;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&lt;</a:t>
            </a:r>
            <a:r>
              <a:rPr lang="en-US" sz="1400" dirty="0"/>
              <a:t>/servlet-mapping&gt; </a:t>
            </a:r>
          </a:p>
        </p:txBody>
      </p:sp>
    </p:spTree>
    <p:extLst>
      <p:ext uri="{BB962C8B-B14F-4D97-AF65-F5344CB8AC3E}">
        <p14:creationId xmlns:p14="http://schemas.microsoft.com/office/powerpoint/2010/main" val="3243529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ounded Rectangle 80"/>
          <p:cNvSpPr/>
          <p:nvPr/>
        </p:nvSpPr>
        <p:spPr>
          <a:xfrm>
            <a:off x="688976" y="3933073"/>
            <a:ext cx="8149894" cy="2863991"/>
          </a:xfrm>
          <a:prstGeom prst="round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1573365" y="1156229"/>
            <a:ext cx="6189202" cy="2663117"/>
          </a:xfrm>
          <a:prstGeom prst="roundRect">
            <a:avLst/>
          </a:prstGeom>
          <a:ln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composite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5254964" y="2813910"/>
            <a:ext cx="1361146" cy="920213"/>
            <a:chOff x="5842212" y="1856631"/>
            <a:chExt cx="1361146" cy="920213"/>
          </a:xfrm>
        </p:grpSpPr>
        <p:sp>
          <p:nvSpPr>
            <p:cNvPr id="4" name="Rounded Rectangle 3"/>
            <p:cNvSpPr/>
            <p:nvPr/>
          </p:nvSpPr>
          <p:spPr>
            <a:xfrm>
              <a:off x="6034700" y="1856631"/>
              <a:ext cx="1168658" cy="92021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DateService</a:t>
              </a:r>
            </a:p>
            <a:p>
              <a:pPr algn="ctr"/>
              <a:r>
                <a:rPr lang="en-US" sz="1200" dirty="0" smtClean="0"/>
                <a:t>Component</a:t>
              </a:r>
            </a:p>
            <a:p>
              <a:pPr algn="ctr"/>
              <a:r>
                <a:rPr lang="en-US" sz="1200" dirty="0" smtClean="0"/>
                <a:t>(SCA Java)</a:t>
              </a:r>
              <a:endParaRPr lang="en-US" sz="1200" dirty="0"/>
            </a:p>
          </p:txBody>
        </p:sp>
        <p:sp>
          <p:nvSpPr>
            <p:cNvPr id="7" name="Chevron 6"/>
            <p:cNvSpPr/>
            <p:nvPr/>
          </p:nvSpPr>
          <p:spPr>
            <a:xfrm>
              <a:off x="5842212" y="2194429"/>
              <a:ext cx="384975" cy="240894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8" name="Elbow Connector 7"/>
          <p:cNvCxnSpPr>
            <a:stCxn id="6" idx="3"/>
            <a:endCxn id="7" idx="1"/>
          </p:cNvCxnSpPr>
          <p:nvPr/>
        </p:nvCxnSpPr>
        <p:spPr>
          <a:xfrm flipV="1">
            <a:off x="2725871" y="3272155"/>
            <a:ext cx="2649540" cy="1173542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81464" y="4796933"/>
            <a:ext cx="2303179" cy="17803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86917" y="4796933"/>
            <a:ext cx="13317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sca-context.xml</a:t>
            </a:r>
            <a:endParaRPr lang="en-US" sz="1400" dirty="0"/>
          </a:p>
        </p:txBody>
      </p:sp>
      <p:sp>
        <p:nvSpPr>
          <p:cNvPr id="21" name="Rounded Rectangle 20"/>
          <p:cNvSpPr/>
          <p:nvPr/>
        </p:nvSpPr>
        <p:spPr>
          <a:xfrm>
            <a:off x="1360837" y="5288324"/>
            <a:ext cx="980254" cy="111831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i="1" dirty="0" smtClean="0"/>
              <a:t>Greeting</a:t>
            </a:r>
          </a:p>
          <a:p>
            <a:pPr algn="ctr"/>
            <a:r>
              <a:rPr lang="en-US" sz="1200" i="1" dirty="0" smtClean="0"/>
              <a:t>Service</a:t>
            </a:r>
          </a:p>
          <a:p>
            <a:pPr algn="ctr"/>
            <a:r>
              <a:rPr lang="en-US" sz="1200" i="1" dirty="0" smtClean="0"/>
              <a:t>Bean</a:t>
            </a:r>
            <a:endParaRPr lang="en-US" sz="1200" dirty="0"/>
          </a:p>
        </p:txBody>
      </p:sp>
      <p:sp>
        <p:nvSpPr>
          <p:cNvPr id="22" name="Chevron 21"/>
          <p:cNvSpPr/>
          <p:nvPr/>
        </p:nvSpPr>
        <p:spPr>
          <a:xfrm>
            <a:off x="2121967" y="5398515"/>
            <a:ext cx="438247" cy="240894"/>
          </a:xfrm>
          <a:prstGeom prst="chevron">
            <a:avLst/>
          </a:prstGeom>
          <a:solidFill>
            <a:srgbClr val="D48DE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>
            <a:off x="2121967" y="5720743"/>
            <a:ext cx="438247" cy="240894"/>
          </a:xfrm>
          <a:prstGeom prst="chevron">
            <a:avLst/>
          </a:prstGeom>
          <a:solidFill>
            <a:srgbClr val="D48DE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4" name="Chevron 23"/>
          <p:cNvSpPr/>
          <p:nvPr/>
        </p:nvSpPr>
        <p:spPr>
          <a:xfrm>
            <a:off x="2121967" y="6061925"/>
            <a:ext cx="438247" cy="240894"/>
          </a:xfrm>
          <a:prstGeom prst="chevron">
            <a:avLst/>
          </a:prstGeom>
          <a:solidFill>
            <a:srgbClr val="D48DE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5" name="Chevron 24"/>
          <p:cNvSpPr/>
          <p:nvPr/>
        </p:nvSpPr>
        <p:spPr>
          <a:xfrm>
            <a:off x="688976" y="5720743"/>
            <a:ext cx="384975" cy="240894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6" name="Chevron 25"/>
          <p:cNvSpPr/>
          <p:nvPr/>
        </p:nvSpPr>
        <p:spPr>
          <a:xfrm>
            <a:off x="2965519" y="5104710"/>
            <a:ext cx="438247" cy="240894"/>
          </a:xfrm>
          <a:prstGeom prst="chevron">
            <a:avLst/>
          </a:prstGeom>
          <a:solidFill>
            <a:srgbClr val="D48DE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5614856" y="4732887"/>
            <a:ext cx="3071944" cy="1780302"/>
            <a:chOff x="4690622" y="4796933"/>
            <a:chExt cx="3071944" cy="1780302"/>
          </a:xfrm>
        </p:grpSpPr>
        <p:sp>
          <p:nvSpPr>
            <p:cNvPr id="27" name="Rectangle 26"/>
            <p:cNvSpPr/>
            <p:nvPr/>
          </p:nvSpPr>
          <p:spPr>
            <a:xfrm>
              <a:off x="4690622" y="4796933"/>
              <a:ext cx="3071944" cy="178030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690622" y="4800036"/>
              <a:ext cx="15935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/>
                <a:t>servlet-</a:t>
              </a:r>
              <a:r>
                <a:rPr lang="en-US" sz="1400" dirty="0" err="1"/>
                <a:t>context.xml</a:t>
              </a:r>
              <a:endParaRPr lang="en-US" sz="140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054446" y="5260655"/>
              <a:ext cx="980254" cy="111831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/>
                <a:t>Message</a:t>
              </a:r>
            </a:p>
            <a:p>
              <a:pPr algn="ctr"/>
              <a:r>
                <a:rPr lang="en-US" sz="1200" i="1" dirty="0" smtClean="0"/>
                <a:t>Service</a:t>
              </a:r>
            </a:p>
            <a:p>
              <a:pPr algn="ctr"/>
              <a:r>
                <a:rPr lang="en-US" sz="1200" i="1" dirty="0" smtClean="0"/>
                <a:t>Bean</a:t>
              </a:r>
              <a:endParaRPr lang="en-US" sz="1200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291358" y="5119681"/>
              <a:ext cx="788784" cy="108870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/>
                <a:t>Spring MVC</a:t>
              </a:r>
            </a:p>
            <a:p>
              <a:pPr algn="ctr"/>
              <a:r>
                <a:rPr lang="en-US" sz="1200" i="1" dirty="0" smtClean="0"/>
                <a:t>Beans</a:t>
              </a:r>
              <a:endParaRPr lang="en-US" sz="1200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443758" y="5272081"/>
              <a:ext cx="788784" cy="108870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/>
                <a:t>Spring MVC</a:t>
              </a:r>
            </a:p>
            <a:p>
              <a:pPr algn="ctr"/>
              <a:r>
                <a:rPr lang="en-US" sz="1200" i="1" dirty="0" smtClean="0"/>
                <a:t>Beans</a:t>
              </a:r>
              <a:endParaRPr lang="en-US" sz="1200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596158" y="5424481"/>
              <a:ext cx="788784" cy="108870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/>
                <a:t>Spring MVC</a:t>
              </a:r>
            </a:p>
            <a:p>
              <a:pPr algn="ctr"/>
              <a:r>
                <a:rPr lang="en-US" sz="1200" i="1" dirty="0" smtClean="0"/>
                <a:t>Beans</a:t>
              </a:r>
              <a:endParaRPr lang="en-US" sz="12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91734" y="1305530"/>
            <a:ext cx="2097430" cy="1273177"/>
            <a:chOff x="5759316" y="1383702"/>
            <a:chExt cx="2097430" cy="1450006"/>
          </a:xfrm>
        </p:grpSpPr>
        <p:sp>
          <p:nvSpPr>
            <p:cNvPr id="34" name="Rectangle 33"/>
            <p:cNvSpPr/>
            <p:nvPr/>
          </p:nvSpPr>
          <p:spPr>
            <a:xfrm>
              <a:off x="5759316" y="1383702"/>
              <a:ext cx="2097430" cy="145000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759316" y="1386805"/>
              <a:ext cx="188149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/>
                <a:t>helloworld-context.xml</a:t>
              </a:r>
              <a:endParaRPr lang="en-US" sz="1400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6123140" y="1847424"/>
              <a:ext cx="980254" cy="87255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/>
                <a:t>Helloworld</a:t>
              </a:r>
            </a:p>
            <a:p>
              <a:pPr algn="ctr"/>
              <a:r>
                <a:rPr lang="en-US" sz="1200" i="1" dirty="0" smtClean="0"/>
                <a:t>Bean</a:t>
              </a:r>
              <a:endParaRPr lang="en-US" sz="12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934891" y="1305530"/>
            <a:ext cx="2442957" cy="1351349"/>
            <a:chOff x="864900" y="1368632"/>
            <a:chExt cx="2442957" cy="1465076"/>
          </a:xfrm>
        </p:grpSpPr>
        <p:sp>
          <p:nvSpPr>
            <p:cNvPr id="43" name="Rectangle 42"/>
            <p:cNvSpPr/>
            <p:nvPr/>
          </p:nvSpPr>
          <p:spPr>
            <a:xfrm>
              <a:off x="864900" y="1368632"/>
              <a:ext cx="2442957" cy="14650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64901" y="1371735"/>
              <a:ext cx="233857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/>
                <a:t>helloworld</a:t>
              </a:r>
              <a:r>
                <a:rPr lang="en-US" sz="1400" dirty="0" smtClean="0"/>
                <a:t>-client-</a:t>
              </a:r>
              <a:r>
                <a:rPr lang="en-US" sz="1400" dirty="0" err="1" smtClean="0"/>
                <a:t>context.xml</a:t>
              </a:r>
              <a:endParaRPr lang="en-US" sz="1400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1228725" y="1832354"/>
              <a:ext cx="980254" cy="88762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err="1" smtClean="0"/>
                <a:t>HelloworldClient</a:t>
              </a:r>
              <a:endParaRPr lang="en-US" sz="1200" i="1" dirty="0" smtClean="0"/>
            </a:p>
            <a:p>
              <a:pPr algn="ctr"/>
              <a:r>
                <a:rPr lang="en-US" sz="1200" i="1" dirty="0" smtClean="0"/>
                <a:t>Bean</a:t>
              </a:r>
              <a:endParaRPr lang="en-US" sz="12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413096" y="2598421"/>
            <a:ext cx="1580269" cy="920213"/>
            <a:chOff x="457200" y="2559474"/>
            <a:chExt cx="1580269" cy="920213"/>
          </a:xfrm>
        </p:grpSpPr>
        <p:sp>
          <p:nvSpPr>
            <p:cNvPr id="48" name="Rounded Rectangle 47"/>
            <p:cNvSpPr/>
            <p:nvPr/>
          </p:nvSpPr>
          <p:spPr>
            <a:xfrm>
              <a:off x="649688" y="2559474"/>
              <a:ext cx="1168658" cy="92021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Helloworld Client</a:t>
              </a:r>
            </a:p>
            <a:p>
              <a:pPr algn="ctr"/>
              <a:r>
                <a:rPr lang="en-US" sz="1200" dirty="0" smtClean="0"/>
                <a:t>Component</a:t>
              </a:r>
            </a:p>
            <a:p>
              <a:pPr algn="ctr"/>
              <a:r>
                <a:rPr lang="en-US" sz="1200" dirty="0" smtClean="0"/>
                <a:t>(SCA Spring)</a:t>
              </a:r>
              <a:endParaRPr lang="en-US" sz="1200" dirty="0"/>
            </a:p>
          </p:txBody>
        </p:sp>
        <p:sp>
          <p:nvSpPr>
            <p:cNvPr id="49" name="Chevron 48"/>
            <p:cNvSpPr/>
            <p:nvPr/>
          </p:nvSpPr>
          <p:spPr>
            <a:xfrm>
              <a:off x="457200" y="2897272"/>
              <a:ext cx="384975" cy="240894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54" name="Chevron 53"/>
            <p:cNvSpPr/>
            <p:nvPr/>
          </p:nvSpPr>
          <p:spPr>
            <a:xfrm>
              <a:off x="1599222" y="2897272"/>
              <a:ext cx="438247" cy="240894"/>
            </a:xfrm>
            <a:prstGeom prst="chevron">
              <a:avLst/>
            </a:prstGeom>
            <a:solidFill>
              <a:srgbClr val="D48DE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Elbow Connector 56"/>
          <p:cNvCxnSpPr>
            <a:stCxn id="54" idx="3"/>
            <a:endCxn id="7" idx="0"/>
          </p:cNvCxnSpPr>
          <p:nvPr/>
        </p:nvCxnSpPr>
        <p:spPr>
          <a:xfrm>
            <a:off x="3993365" y="3056666"/>
            <a:ext cx="1393863" cy="9504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1390065" y="4008891"/>
            <a:ext cx="1335806" cy="902782"/>
            <a:chOff x="1716663" y="3402346"/>
            <a:chExt cx="1545373" cy="1023546"/>
          </a:xfrm>
        </p:grpSpPr>
        <p:sp>
          <p:nvSpPr>
            <p:cNvPr id="5" name="Rounded Rectangle 4"/>
            <p:cNvSpPr/>
            <p:nvPr/>
          </p:nvSpPr>
          <p:spPr>
            <a:xfrm>
              <a:off x="1716663" y="3402346"/>
              <a:ext cx="1326250" cy="10235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Greeting</a:t>
              </a:r>
            </a:p>
            <a:p>
              <a:pPr algn="ctr"/>
              <a:r>
                <a:rPr lang="en-US" sz="1200" dirty="0" smtClean="0"/>
                <a:t>Component</a:t>
              </a:r>
            </a:p>
            <a:p>
              <a:pPr algn="ctr"/>
              <a:r>
                <a:rPr lang="en-US" sz="1200" dirty="0" smtClean="0"/>
                <a:t>(SCA Spring)</a:t>
              </a:r>
              <a:endParaRPr lang="en-US" sz="1200" dirty="0"/>
            </a:p>
          </p:txBody>
        </p:sp>
        <p:sp>
          <p:nvSpPr>
            <p:cNvPr id="6" name="Chevron 5"/>
            <p:cNvSpPr/>
            <p:nvPr/>
          </p:nvSpPr>
          <p:spPr>
            <a:xfrm>
              <a:off x="2823789" y="3777136"/>
              <a:ext cx="438247" cy="240894"/>
            </a:xfrm>
            <a:prstGeom prst="chevron">
              <a:avLst/>
            </a:prstGeom>
            <a:solidFill>
              <a:srgbClr val="D48DE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59" name="Elbow Connector 58"/>
          <p:cNvCxnSpPr>
            <a:stCxn id="45" idx="3"/>
            <a:endCxn id="36" idx="1"/>
          </p:cNvCxnSpPr>
          <p:nvPr/>
        </p:nvCxnSpPr>
        <p:spPr>
          <a:xfrm flipV="1">
            <a:off x="3278970" y="2095775"/>
            <a:ext cx="2476588" cy="46843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>
            <a:stCxn id="6" idx="3"/>
            <a:endCxn id="26" idx="3"/>
          </p:cNvCxnSpPr>
          <p:nvPr/>
        </p:nvCxnSpPr>
        <p:spPr>
          <a:xfrm>
            <a:off x="2725871" y="4445697"/>
            <a:ext cx="677895" cy="779460"/>
          </a:xfrm>
          <a:prstGeom prst="curvedConnector3">
            <a:avLst>
              <a:gd name="adj1" fmla="val 133722"/>
            </a:avLst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22" idx="3"/>
            <a:endCxn id="26" idx="1"/>
          </p:cNvCxnSpPr>
          <p:nvPr/>
        </p:nvCxnSpPr>
        <p:spPr>
          <a:xfrm flipV="1">
            <a:off x="2560214" y="5225157"/>
            <a:ext cx="525752" cy="293805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24" idx="3"/>
            <a:endCxn id="29" idx="1"/>
          </p:cNvCxnSpPr>
          <p:nvPr/>
        </p:nvCxnSpPr>
        <p:spPr>
          <a:xfrm flipV="1">
            <a:off x="2560214" y="5755769"/>
            <a:ext cx="3418466" cy="426603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Chevron 76"/>
          <p:cNvSpPr/>
          <p:nvPr/>
        </p:nvSpPr>
        <p:spPr>
          <a:xfrm>
            <a:off x="1742403" y="1873717"/>
            <a:ext cx="384975" cy="240894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0" name="Freeform 79"/>
          <p:cNvSpPr/>
          <p:nvPr/>
        </p:nvSpPr>
        <p:spPr>
          <a:xfrm>
            <a:off x="2530654" y="2074482"/>
            <a:ext cx="4928336" cy="3754048"/>
          </a:xfrm>
          <a:custGeom>
            <a:avLst/>
            <a:gdLst>
              <a:gd name="connsiteX0" fmla="*/ 0 w 4928336"/>
              <a:gd name="connsiteY0" fmla="*/ 3754048 h 3754048"/>
              <a:gd name="connsiteX1" fmla="*/ 0 w 4928336"/>
              <a:gd name="connsiteY1" fmla="*/ 3754048 h 3754048"/>
              <a:gd name="connsiteX2" fmla="*/ 862507 w 4928336"/>
              <a:gd name="connsiteY2" fmla="*/ 3735093 h 3754048"/>
              <a:gd name="connsiteX3" fmla="*/ 966766 w 4928336"/>
              <a:gd name="connsiteY3" fmla="*/ 3725616 h 3754048"/>
              <a:gd name="connsiteX4" fmla="*/ 1279543 w 4928336"/>
              <a:gd name="connsiteY4" fmla="*/ 3706662 h 3754048"/>
              <a:gd name="connsiteX5" fmla="*/ 1317456 w 4928336"/>
              <a:gd name="connsiteY5" fmla="*/ 3697184 h 3754048"/>
              <a:gd name="connsiteX6" fmla="*/ 1374324 w 4928336"/>
              <a:gd name="connsiteY6" fmla="*/ 3687707 h 3754048"/>
              <a:gd name="connsiteX7" fmla="*/ 1431193 w 4928336"/>
              <a:gd name="connsiteY7" fmla="*/ 3659275 h 3754048"/>
              <a:gd name="connsiteX8" fmla="*/ 1469106 w 4928336"/>
              <a:gd name="connsiteY8" fmla="*/ 3649798 h 3754048"/>
              <a:gd name="connsiteX9" fmla="*/ 1516496 w 4928336"/>
              <a:gd name="connsiteY9" fmla="*/ 3630843 h 3754048"/>
              <a:gd name="connsiteX10" fmla="*/ 1668146 w 4928336"/>
              <a:gd name="connsiteY10" fmla="*/ 3555025 h 3754048"/>
              <a:gd name="connsiteX11" fmla="*/ 1829273 w 4928336"/>
              <a:gd name="connsiteY11" fmla="*/ 3479207 h 3754048"/>
              <a:gd name="connsiteX12" fmla="*/ 2113617 w 4928336"/>
              <a:gd name="connsiteY12" fmla="*/ 3270706 h 3754048"/>
              <a:gd name="connsiteX13" fmla="*/ 2151529 w 4928336"/>
              <a:gd name="connsiteY13" fmla="*/ 3242275 h 3754048"/>
              <a:gd name="connsiteX14" fmla="*/ 2236832 w 4928336"/>
              <a:gd name="connsiteY14" fmla="*/ 3156979 h 3754048"/>
              <a:gd name="connsiteX15" fmla="*/ 2265266 w 4928336"/>
              <a:gd name="connsiteY15" fmla="*/ 3109593 h 3754048"/>
              <a:gd name="connsiteX16" fmla="*/ 2312657 w 4928336"/>
              <a:gd name="connsiteY16" fmla="*/ 3024297 h 3754048"/>
              <a:gd name="connsiteX17" fmla="*/ 2341091 w 4928336"/>
              <a:gd name="connsiteY17" fmla="*/ 2986388 h 3754048"/>
              <a:gd name="connsiteX18" fmla="*/ 2360047 w 4928336"/>
              <a:gd name="connsiteY18" fmla="*/ 2957956 h 3754048"/>
              <a:gd name="connsiteX19" fmla="*/ 2397960 w 4928336"/>
              <a:gd name="connsiteY19" fmla="*/ 2948479 h 3754048"/>
              <a:gd name="connsiteX20" fmla="*/ 2426394 w 4928336"/>
              <a:gd name="connsiteY20" fmla="*/ 2929524 h 3754048"/>
              <a:gd name="connsiteX21" fmla="*/ 2597000 w 4928336"/>
              <a:gd name="connsiteY21" fmla="*/ 2834751 h 3754048"/>
              <a:gd name="connsiteX22" fmla="*/ 2805518 w 4928336"/>
              <a:gd name="connsiteY22" fmla="*/ 2702069 h 3754048"/>
              <a:gd name="connsiteX23" fmla="*/ 2966646 w 4928336"/>
              <a:gd name="connsiteY23" fmla="*/ 2588342 h 3754048"/>
              <a:gd name="connsiteX24" fmla="*/ 3014036 w 4928336"/>
              <a:gd name="connsiteY24" fmla="*/ 2531478 h 3754048"/>
              <a:gd name="connsiteX25" fmla="*/ 3118295 w 4928336"/>
              <a:gd name="connsiteY25" fmla="*/ 2465137 h 3754048"/>
              <a:gd name="connsiteX26" fmla="*/ 3146730 w 4928336"/>
              <a:gd name="connsiteY26" fmla="*/ 2446183 h 3754048"/>
              <a:gd name="connsiteX27" fmla="*/ 3213077 w 4928336"/>
              <a:gd name="connsiteY27" fmla="*/ 2427228 h 3754048"/>
              <a:gd name="connsiteX28" fmla="*/ 3279423 w 4928336"/>
              <a:gd name="connsiteY28" fmla="*/ 2408274 h 3754048"/>
              <a:gd name="connsiteX29" fmla="*/ 3326814 w 4928336"/>
              <a:gd name="connsiteY29" fmla="*/ 2398796 h 3754048"/>
              <a:gd name="connsiteX30" fmla="*/ 3412117 w 4928336"/>
              <a:gd name="connsiteY30" fmla="*/ 2360887 h 3754048"/>
              <a:gd name="connsiteX31" fmla="*/ 3450029 w 4928336"/>
              <a:gd name="connsiteY31" fmla="*/ 2351410 h 3754048"/>
              <a:gd name="connsiteX32" fmla="*/ 3999759 w 4928336"/>
              <a:gd name="connsiteY32" fmla="*/ 2370364 h 3754048"/>
              <a:gd name="connsiteX33" fmla="*/ 4208277 w 4928336"/>
              <a:gd name="connsiteY33" fmla="*/ 2360887 h 3754048"/>
              <a:gd name="connsiteX34" fmla="*/ 4416796 w 4928336"/>
              <a:gd name="connsiteY34" fmla="*/ 2332455 h 3754048"/>
              <a:gd name="connsiteX35" fmla="*/ 4568445 w 4928336"/>
              <a:gd name="connsiteY35" fmla="*/ 2313501 h 3754048"/>
              <a:gd name="connsiteX36" fmla="*/ 4682182 w 4928336"/>
              <a:gd name="connsiteY36" fmla="*/ 2256637 h 3754048"/>
              <a:gd name="connsiteX37" fmla="*/ 4786442 w 4928336"/>
              <a:gd name="connsiteY37" fmla="*/ 2161864 h 3754048"/>
              <a:gd name="connsiteX38" fmla="*/ 4843310 w 4928336"/>
              <a:gd name="connsiteY38" fmla="*/ 2067091 h 3754048"/>
              <a:gd name="connsiteX39" fmla="*/ 4871745 w 4928336"/>
              <a:gd name="connsiteY39" fmla="*/ 2019705 h 3754048"/>
              <a:gd name="connsiteX40" fmla="*/ 4900179 w 4928336"/>
              <a:gd name="connsiteY40" fmla="*/ 1934409 h 3754048"/>
              <a:gd name="connsiteX41" fmla="*/ 4909657 w 4928336"/>
              <a:gd name="connsiteY41" fmla="*/ 1905977 h 3754048"/>
              <a:gd name="connsiteX42" fmla="*/ 4909657 w 4928336"/>
              <a:gd name="connsiteY42" fmla="*/ 1299431 h 3754048"/>
              <a:gd name="connsiteX43" fmla="*/ 4890701 w 4928336"/>
              <a:gd name="connsiteY43" fmla="*/ 853999 h 3754048"/>
              <a:gd name="connsiteX44" fmla="*/ 4871745 w 4928336"/>
              <a:gd name="connsiteY44" fmla="*/ 759226 h 3754048"/>
              <a:gd name="connsiteX45" fmla="*/ 4862266 w 4928336"/>
              <a:gd name="connsiteY45" fmla="*/ 692885 h 3754048"/>
              <a:gd name="connsiteX46" fmla="*/ 4852788 w 4928336"/>
              <a:gd name="connsiteY46" fmla="*/ 617067 h 3754048"/>
              <a:gd name="connsiteX47" fmla="*/ 4843310 w 4928336"/>
              <a:gd name="connsiteY47" fmla="*/ 522294 h 3754048"/>
              <a:gd name="connsiteX48" fmla="*/ 4824354 w 4928336"/>
              <a:gd name="connsiteY48" fmla="*/ 465430 h 3754048"/>
              <a:gd name="connsiteX49" fmla="*/ 4805398 w 4928336"/>
              <a:gd name="connsiteY49" fmla="*/ 389612 h 3754048"/>
              <a:gd name="connsiteX50" fmla="*/ 4795920 w 4928336"/>
              <a:gd name="connsiteY50" fmla="*/ 351703 h 3754048"/>
              <a:gd name="connsiteX51" fmla="*/ 4776964 w 4928336"/>
              <a:gd name="connsiteY51" fmla="*/ 313794 h 3754048"/>
              <a:gd name="connsiteX52" fmla="*/ 4748529 w 4928336"/>
              <a:gd name="connsiteY52" fmla="*/ 247453 h 3754048"/>
              <a:gd name="connsiteX53" fmla="*/ 4710617 w 4928336"/>
              <a:gd name="connsiteY53" fmla="*/ 228498 h 3754048"/>
              <a:gd name="connsiteX54" fmla="*/ 4653748 w 4928336"/>
              <a:gd name="connsiteY54" fmla="*/ 209544 h 3754048"/>
              <a:gd name="connsiteX55" fmla="*/ 4625314 w 4928336"/>
              <a:gd name="connsiteY55" fmla="*/ 200066 h 3754048"/>
              <a:gd name="connsiteX56" fmla="*/ 4596880 w 4928336"/>
              <a:gd name="connsiteY56" fmla="*/ 190589 h 3754048"/>
              <a:gd name="connsiteX57" fmla="*/ 4568445 w 4928336"/>
              <a:gd name="connsiteY57" fmla="*/ 181112 h 3754048"/>
              <a:gd name="connsiteX58" fmla="*/ 4540011 w 4928336"/>
              <a:gd name="connsiteY58" fmla="*/ 162157 h 3754048"/>
              <a:gd name="connsiteX59" fmla="*/ 4473664 w 4928336"/>
              <a:gd name="connsiteY59" fmla="*/ 143203 h 3754048"/>
              <a:gd name="connsiteX60" fmla="*/ 4435752 w 4928336"/>
              <a:gd name="connsiteY60" fmla="*/ 124248 h 3754048"/>
              <a:gd name="connsiteX61" fmla="*/ 4397839 w 4928336"/>
              <a:gd name="connsiteY61" fmla="*/ 95816 h 3754048"/>
              <a:gd name="connsiteX62" fmla="*/ 4284102 w 4928336"/>
              <a:gd name="connsiteY62" fmla="*/ 48430 h 3754048"/>
              <a:gd name="connsiteX63" fmla="*/ 4217755 w 4928336"/>
              <a:gd name="connsiteY63" fmla="*/ 1043 h 3754048"/>
              <a:gd name="connsiteX64" fmla="*/ 4198799 w 4928336"/>
              <a:gd name="connsiteY64" fmla="*/ 1043 h 3754048"/>
              <a:gd name="connsiteX65" fmla="*/ 4198799 w 4928336"/>
              <a:gd name="connsiteY65" fmla="*/ 1043 h 3754048"/>
              <a:gd name="connsiteX66" fmla="*/ 4198799 w 4928336"/>
              <a:gd name="connsiteY66" fmla="*/ 1043 h 3754048"/>
              <a:gd name="connsiteX67" fmla="*/ 4198799 w 4928336"/>
              <a:gd name="connsiteY67" fmla="*/ 1043 h 3754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4928336" h="3754048">
                <a:moveTo>
                  <a:pt x="0" y="3754048"/>
                </a:moveTo>
                <a:lnTo>
                  <a:pt x="0" y="3754048"/>
                </a:lnTo>
                <a:lnTo>
                  <a:pt x="862507" y="3735093"/>
                </a:lnTo>
                <a:cubicBezTo>
                  <a:pt x="897388" y="3734067"/>
                  <a:pt x="931938" y="3727793"/>
                  <a:pt x="966766" y="3725616"/>
                </a:cubicBezTo>
                <a:cubicBezTo>
                  <a:pt x="1373121" y="3700222"/>
                  <a:pt x="1002637" y="3729735"/>
                  <a:pt x="1279543" y="3706662"/>
                </a:cubicBezTo>
                <a:cubicBezTo>
                  <a:pt x="1292181" y="3703503"/>
                  <a:pt x="1304682" y="3699739"/>
                  <a:pt x="1317456" y="3697184"/>
                </a:cubicBezTo>
                <a:cubicBezTo>
                  <a:pt x="1336300" y="3693415"/>
                  <a:pt x="1356093" y="3693784"/>
                  <a:pt x="1374324" y="3687707"/>
                </a:cubicBezTo>
                <a:cubicBezTo>
                  <a:pt x="1394430" y="3681006"/>
                  <a:pt x="1411515" y="3667145"/>
                  <a:pt x="1431193" y="3659275"/>
                </a:cubicBezTo>
                <a:cubicBezTo>
                  <a:pt x="1443288" y="3654437"/>
                  <a:pt x="1456748" y="3653917"/>
                  <a:pt x="1469106" y="3649798"/>
                </a:cubicBezTo>
                <a:cubicBezTo>
                  <a:pt x="1485246" y="3644418"/>
                  <a:pt x="1500858" y="3637544"/>
                  <a:pt x="1516496" y="3630843"/>
                </a:cubicBezTo>
                <a:cubicBezTo>
                  <a:pt x="1715015" y="3545770"/>
                  <a:pt x="1501158" y="3638511"/>
                  <a:pt x="1668146" y="3555025"/>
                </a:cubicBezTo>
                <a:cubicBezTo>
                  <a:pt x="1726872" y="3525665"/>
                  <a:pt x="1773204" y="3512846"/>
                  <a:pt x="1829273" y="3479207"/>
                </a:cubicBezTo>
                <a:cubicBezTo>
                  <a:pt x="2102021" y="3315572"/>
                  <a:pt x="1885679" y="3441641"/>
                  <a:pt x="2113617" y="3270706"/>
                </a:cubicBezTo>
                <a:cubicBezTo>
                  <a:pt x="2126254" y="3261229"/>
                  <a:pt x="2139922" y="3252989"/>
                  <a:pt x="2151529" y="3242275"/>
                </a:cubicBezTo>
                <a:cubicBezTo>
                  <a:pt x="2181077" y="3215002"/>
                  <a:pt x="2216143" y="3191459"/>
                  <a:pt x="2236832" y="3156979"/>
                </a:cubicBezTo>
                <a:cubicBezTo>
                  <a:pt x="2246310" y="3141184"/>
                  <a:pt x="2256320" y="3125695"/>
                  <a:pt x="2265266" y="3109593"/>
                </a:cubicBezTo>
                <a:cubicBezTo>
                  <a:pt x="2295383" y="3055387"/>
                  <a:pt x="2273142" y="3083563"/>
                  <a:pt x="2312657" y="3024297"/>
                </a:cubicBezTo>
                <a:cubicBezTo>
                  <a:pt x="2321420" y="3011154"/>
                  <a:pt x="2331909" y="2999241"/>
                  <a:pt x="2341091" y="2986388"/>
                </a:cubicBezTo>
                <a:cubicBezTo>
                  <a:pt x="2347712" y="2977119"/>
                  <a:pt x="2350569" y="2964274"/>
                  <a:pt x="2360047" y="2957956"/>
                </a:cubicBezTo>
                <a:cubicBezTo>
                  <a:pt x="2370886" y="2950731"/>
                  <a:pt x="2385322" y="2951638"/>
                  <a:pt x="2397960" y="2948479"/>
                </a:cubicBezTo>
                <a:cubicBezTo>
                  <a:pt x="2407438" y="2942161"/>
                  <a:pt x="2416504" y="2935175"/>
                  <a:pt x="2426394" y="2929524"/>
                </a:cubicBezTo>
                <a:cubicBezTo>
                  <a:pt x="2482878" y="2897250"/>
                  <a:pt x="2542115" y="2869675"/>
                  <a:pt x="2597000" y="2834751"/>
                </a:cubicBezTo>
                <a:lnTo>
                  <a:pt x="2805518" y="2702069"/>
                </a:lnTo>
                <a:cubicBezTo>
                  <a:pt x="2822927" y="2690805"/>
                  <a:pt x="2933915" y="2621070"/>
                  <a:pt x="2966646" y="2588342"/>
                </a:cubicBezTo>
                <a:cubicBezTo>
                  <a:pt x="2984094" y="2570895"/>
                  <a:pt x="2994885" y="2547037"/>
                  <a:pt x="3014036" y="2531478"/>
                </a:cubicBezTo>
                <a:cubicBezTo>
                  <a:pt x="3046007" y="2505504"/>
                  <a:pt x="3084020" y="2487984"/>
                  <a:pt x="3118295" y="2465137"/>
                </a:cubicBezTo>
                <a:cubicBezTo>
                  <a:pt x="3127773" y="2458819"/>
                  <a:pt x="3136541" y="2451277"/>
                  <a:pt x="3146730" y="2446183"/>
                </a:cubicBezTo>
                <a:cubicBezTo>
                  <a:pt x="3161887" y="2438605"/>
                  <a:pt x="3198896" y="2431279"/>
                  <a:pt x="3213077" y="2427228"/>
                </a:cubicBezTo>
                <a:cubicBezTo>
                  <a:pt x="3268500" y="2411395"/>
                  <a:pt x="3212741" y="2423091"/>
                  <a:pt x="3279423" y="2408274"/>
                </a:cubicBezTo>
                <a:cubicBezTo>
                  <a:pt x="3295149" y="2404780"/>
                  <a:pt x="3311383" y="2403425"/>
                  <a:pt x="3326814" y="2398796"/>
                </a:cubicBezTo>
                <a:cubicBezTo>
                  <a:pt x="3413281" y="2372858"/>
                  <a:pt x="3337429" y="2388893"/>
                  <a:pt x="3412117" y="2360887"/>
                </a:cubicBezTo>
                <a:cubicBezTo>
                  <a:pt x="3424314" y="2356314"/>
                  <a:pt x="3437392" y="2354569"/>
                  <a:pt x="3450029" y="2351410"/>
                </a:cubicBezTo>
                <a:cubicBezTo>
                  <a:pt x="3631416" y="2360046"/>
                  <a:pt x="3819396" y="2370364"/>
                  <a:pt x="3999759" y="2370364"/>
                </a:cubicBezTo>
                <a:cubicBezTo>
                  <a:pt x="4069337" y="2370364"/>
                  <a:pt x="4138771" y="2364046"/>
                  <a:pt x="4208277" y="2360887"/>
                </a:cubicBezTo>
                <a:cubicBezTo>
                  <a:pt x="4431309" y="2333011"/>
                  <a:pt x="4078437" y="2377565"/>
                  <a:pt x="4416796" y="2332455"/>
                </a:cubicBezTo>
                <a:lnTo>
                  <a:pt x="4568445" y="2313501"/>
                </a:lnTo>
                <a:cubicBezTo>
                  <a:pt x="4606357" y="2294546"/>
                  <a:pt x="4649082" y="2283114"/>
                  <a:pt x="4682182" y="2256637"/>
                </a:cubicBezTo>
                <a:cubicBezTo>
                  <a:pt x="4731325" y="2217326"/>
                  <a:pt x="4740687" y="2212699"/>
                  <a:pt x="4786442" y="2161864"/>
                </a:cubicBezTo>
                <a:cubicBezTo>
                  <a:pt x="4821037" y="2123428"/>
                  <a:pt x="4816605" y="2116045"/>
                  <a:pt x="4843310" y="2067091"/>
                </a:cubicBezTo>
                <a:cubicBezTo>
                  <a:pt x="4852132" y="2050920"/>
                  <a:pt x="4863506" y="2036181"/>
                  <a:pt x="4871745" y="2019705"/>
                </a:cubicBezTo>
                <a:cubicBezTo>
                  <a:pt x="4893529" y="1976141"/>
                  <a:pt x="4888113" y="1976637"/>
                  <a:pt x="4900179" y="1934409"/>
                </a:cubicBezTo>
                <a:cubicBezTo>
                  <a:pt x="4902924" y="1924803"/>
                  <a:pt x="4906498" y="1915454"/>
                  <a:pt x="4909657" y="1905977"/>
                </a:cubicBezTo>
                <a:cubicBezTo>
                  <a:pt x="4944215" y="1664089"/>
                  <a:pt x="4922681" y="1839893"/>
                  <a:pt x="4909657" y="1299431"/>
                </a:cubicBezTo>
                <a:cubicBezTo>
                  <a:pt x="4908724" y="1260726"/>
                  <a:pt x="4895122" y="913673"/>
                  <a:pt x="4890701" y="853999"/>
                </a:cubicBezTo>
                <a:cubicBezTo>
                  <a:pt x="4886064" y="791406"/>
                  <a:pt x="4881151" y="810952"/>
                  <a:pt x="4871745" y="759226"/>
                </a:cubicBezTo>
                <a:cubicBezTo>
                  <a:pt x="4867749" y="737248"/>
                  <a:pt x="4865219" y="715027"/>
                  <a:pt x="4862266" y="692885"/>
                </a:cubicBezTo>
                <a:cubicBezTo>
                  <a:pt x="4858899" y="667639"/>
                  <a:pt x="4855601" y="642381"/>
                  <a:pt x="4852788" y="617067"/>
                </a:cubicBezTo>
                <a:cubicBezTo>
                  <a:pt x="4849282" y="585513"/>
                  <a:pt x="4849161" y="553499"/>
                  <a:pt x="4843310" y="522294"/>
                </a:cubicBezTo>
                <a:cubicBezTo>
                  <a:pt x="4839628" y="502656"/>
                  <a:pt x="4829843" y="484641"/>
                  <a:pt x="4824354" y="465430"/>
                </a:cubicBezTo>
                <a:cubicBezTo>
                  <a:pt x="4817197" y="440382"/>
                  <a:pt x="4811717" y="414885"/>
                  <a:pt x="4805398" y="389612"/>
                </a:cubicBezTo>
                <a:cubicBezTo>
                  <a:pt x="4802239" y="376976"/>
                  <a:pt x="4801745" y="363353"/>
                  <a:pt x="4795920" y="351703"/>
                </a:cubicBezTo>
                <a:cubicBezTo>
                  <a:pt x="4789601" y="339067"/>
                  <a:pt x="4782530" y="326780"/>
                  <a:pt x="4776964" y="313794"/>
                </a:cubicBezTo>
                <a:cubicBezTo>
                  <a:pt x="4768468" y="293972"/>
                  <a:pt x="4764244" y="263167"/>
                  <a:pt x="4748529" y="247453"/>
                </a:cubicBezTo>
                <a:cubicBezTo>
                  <a:pt x="4738538" y="237463"/>
                  <a:pt x="4723735" y="233745"/>
                  <a:pt x="4710617" y="228498"/>
                </a:cubicBezTo>
                <a:cubicBezTo>
                  <a:pt x="4692064" y="221078"/>
                  <a:pt x="4672704" y="215862"/>
                  <a:pt x="4653748" y="209544"/>
                </a:cubicBezTo>
                <a:lnTo>
                  <a:pt x="4625314" y="200066"/>
                </a:lnTo>
                <a:lnTo>
                  <a:pt x="4596880" y="190589"/>
                </a:lnTo>
                <a:lnTo>
                  <a:pt x="4568445" y="181112"/>
                </a:lnTo>
                <a:cubicBezTo>
                  <a:pt x="4558967" y="174794"/>
                  <a:pt x="4550200" y="167251"/>
                  <a:pt x="4540011" y="162157"/>
                </a:cubicBezTo>
                <a:cubicBezTo>
                  <a:pt x="4526414" y="155359"/>
                  <a:pt x="4485810" y="146239"/>
                  <a:pt x="4473664" y="143203"/>
                </a:cubicBezTo>
                <a:cubicBezTo>
                  <a:pt x="4461027" y="136885"/>
                  <a:pt x="4447733" y="131736"/>
                  <a:pt x="4435752" y="124248"/>
                </a:cubicBezTo>
                <a:cubicBezTo>
                  <a:pt x="4422356" y="115876"/>
                  <a:pt x="4411484" y="103775"/>
                  <a:pt x="4397839" y="95816"/>
                </a:cubicBezTo>
                <a:cubicBezTo>
                  <a:pt x="4332231" y="57548"/>
                  <a:pt x="4339348" y="62240"/>
                  <a:pt x="4284102" y="48430"/>
                </a:cubicBezTo>
                <a:cubicBezTo>
                  <a:pt x="4281004" y="46107"/>
                  <a:pt x="4227656" y="5003"/>
                  <a:pt x="4217755" y="1043"/>
                </a:cubicBezTo>
                <a:cubicBezTo>
                  <a:pt x="4211888" y="-1304"/>
                  <a:pt x="4205118" y="1043"/>
                  <a:pt x="4198799" y="1043"/>
                </a:cubicBezTo>
                <a:lnTo>
                  <a:pt x="4198799" y="1043"/>
                </a:lnTo>
                <a:lnTo>
                  <a:pt x="4198799" y="1043"/>
                </a:lnTo>
                <a:lnTo>
                  <a:pt x="4198799" y="104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1603311" y="3281633"/>
            <a:ext cx="100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WebApp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7762567" y="407077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01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534</Words>
  <Application>Microsoft Macintosh PowerPoint</Application>
  <PresentationFormat>On-screen Show (4:3)</PresentationFormat>
  <Paragraphs>132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Tuscany/Spring web application integration</vt:lpstr>
      <vt:lpstr>Overview</vt:lpstr>
      <vt:lpstr>Runtime architecture</vt:lpstr>
      <vt:lpstr>A sample web application</vt:lpstr>
      <vt:lpstr>Spring MVC support</vt:lpstr>
      <vt:lpstr>Servlet-scoped Tuscany Node</vt:lpstr>
      <vt:lpstr>Sample application</vt:lpstr>
      <vt:lpstr>Sample composite</vt:lpstr>
    </vt:vector>
  </TitlesOfParts>
  <Company>Shutterfly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Raymond Feng</dc:creator>
  <cp:lastModifiedBy>Raymond Feng</cp:lastModifiedBy>
  <cp:revision>19</cp:revision>
  <dcterms:created xsi:type="dcterms:W3CDTF">2010-08-03T17:20:13Z</dcterms:created>
  <dcterms:modified xsi:type="dcterms:W3CDTF">2011-03-21T22:13:33Z</dcterms:modified>
</cp:coreProperties>
</file>